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notesMasterIdLst>
    <p:notesMasterId r:id="rId20"/>
  </p:notesMasterIdLst>
  <p:sldIdLst>
    <p:sldId id="256" r:id="rId2"/>
    <p:sldId id="289" r:id="rId3"/>
    <p:sldId id="290" r:id="rId4"/>
    <p:sldId id="291" r:id="rId5"/>
    <p:sldId id="292" r:id="rId6"/>
    <p:sldId id="293" r:id="rId7"/>
    <p:sldId id="297" r:id="rId8"/>
    <p:sldId id="277" r:id="rId9"/>
    <p:sldId id="294" r:id="rId10"/>
    <p:sldId id="298" r:id="rId11"/>
    <p:sldId id="296" r:id="rId12"/>
    <p:sldId id="299" r:id="rId13"/>
    <p:sldId id="295" r:id="rId14"/>
    <p:sldId id="303" r:id="rId15"/>
    <p:sldId id="288" r:id="rId16"/>
    <p:sldId id="300" r:id="rId17"/>
    <p:sldId id="301" r:id="rId18"/>
    <p:sldId id="30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7" autoAdjust="0"/>
    <p:restoredTop sz="95903"/>
  </p:normalViewPr>
  <p:slideViewPr>
    <p:cSldViewPr snapToGrid="0" snapToObjects="1">
      <p:cViewPr varScale="1">
        <p:scale>
          <a:sx n="91" d="100"/>
          <a:sy n="91" d="100"/>
        </p:scale>
        <p:origin x="22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E0DA1-A294-1A45-A14D-90BFC4325726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F9380-14A3-DF45-9C92-D1F7D2222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1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bmerged_final_ds</a:t>
            </a:r>
            <a:r>
              <a:rPr lang="en-US" dirty="0"/>
              <a:t> &lt;- </a:t>
            </a:r>
            <a:r>
              <a:rPr lang="en-US" dirty="0" err="1"/>
              <a:t>bmerged_ds</a:t>
            </a:r>
            <a:r>
              <a:rPr lang="en-US" dirty="0"/>
              <a:t> %&gt;% filter(!</a:t>
            </a:r>
            <a:r>
              <a:rPr lang="en-US" dirty="0" err="1"/>
              <a:t>is.na</a:t>
            </a:r>
            <a:r>
              <a:rPr lang="en-US" dirty="0"/>
              <a:t>(ABV) | !</a:t>
            </a:r>
            <a:r>
              <a:rPr lang="en-US" dirty="0" err="1"/>
              <a:t>is.na</a:t>
            </a:r>
            <a:r>
              <a:rPr lang="en-US" dirty="0"/>
              <a:t>(IBU))</a:t>
            </a:r>
          </a:p>
          <a:p>
            <a:endParaRPr lang="en-US" dirty="0"/>
          </a:p>
          <a:p>
            <a:r>
              <a:rPr lang="en-US" dirty="0" err="1"/>
              <a:t>non_missing_ibu</a:t>
            </a:r>
            <a:r>
              <a:rPr lang="en-US" dirty="0"/>
              <a:t> &lt;- </a:t>
            </a:r>
            <a:r>
              <a:rPr lang="en-US" dirty="0" err="1"/>
              <a:t>bmerged_final_ds</a:t>
            </a:r>
            <a:r>
              <a:rPr lang="en-US" dirty="0"/>
              <a:t> %&gt;% filter(!</a:t>
            </a:r>
            <a:r>
              <a:rPr lang="en-US" dirty="0" err="1"/>
              <a:t>is.na</a:t>
            </a:r>
            <a:r>
              <a:rPr lang="en-US" dirty="0"/>
              <a:t>(IBU))</a:t>
            </a:r>
          </a:p>
          <a:p>
            <a:r>
              <a:rPr lang="en-US" dirty="0" err="1"/>
              <a:t>non_missing_ibu$imputed</a:t>
            </a:r>
            <a:r>
              <a:rPr lang="en-US" dirty="0"/>
              <a:t> &lt;- "N"</a:t>
            </a:r>
          </a:p>
          <a:p>
            <a:endParaRPr lang="en-US" dirty="0"/>
          </a:p>
          <a:p>
            <a:r>
              <a:rPr lang="en-US" dirty="0" err="1"/>
              <a:t>missing_ibu</a:t>
            </a:r>
            <a:r>
              <a:rPr lang="en-US" dirty="0"/>
              <a:t> &lt;- </a:t>
            </a:r>
            <a:r>
              <a:rPr lang="en-US" dirty="0" err="1"/>
              <a:t>bmerged_final_ds</a:t>
            </a:r>
            <a:r>
              <a:rPr lang="en-US" dirty="0"/>
              <a:t> %&gt;% filter(</a:t>
            </a:r>
            <a:r>
              <a:rPr lang="en-US" dirty="0" err="1"/>
              <a:t>is.na</a:t>
            </a:r>
            <a:r>
              <a:rPr lang="en-US" dirty="0"/>
              <a:t>(IBU))</a:t>
            </a:r>
          </a:p>
          <a:p>
            <a:r>
              <a:rPr lang="en-US" dirty="0" err="1"/>
              <a:t>missing_ibu$imputed</a:t>
            </a:r>
            <a:r>
              <a:rPr lang="en-US" dirty="0"/>
              <a:t> &lt;- "Y"</a:t>
            </a:r>
          </a:p>
          <a:p>
            <a:endParaRPr lang="en-US" dirty="0"/>
          </a:p>
          <a:p>
            <a:r>
              <a:rPr lang="en-US" dirty="0" err="1"/>
              <a:t>model_ibu</a:t>
            </a:r>
            <a:r>
              <a:rPr lang="en-US" dirty="0"/>
              <a:t> &lt;- </a:t>
            </a:r>
            <a:r>
              <a:rPr lang="en-US" dirty="0" err="1"/>
              <a:t>non_missing_ibu</a:t>
            </a:r>
            <a:r>
              <a:rPr lang="en-US" dirty="0"/>
              <a:t> %&gt;% </a:t>
            </a:r>
            <a:r>
              <a:rPr lang="en-US" dirty="0" err="1"/>
              <a:t>lm</a:t>
            </a:r>
            <a:r>
              <a:rPr lang="en-US" dirty="0"/>
              <a:t>(formula=log(IBU)~log(ABV))</a:t>
            </a:r>
          </a:p>
          <a:p>
            <a:r>
              <a:rPr lang="en-US" dirty="0"/>
              <a:t>plot(</a:t>
            </a:r>
            <a:r>
              <a:rPr lang="en-US" dirty="0" err="1"/>
              <a:t>model_ibu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summary(</a:t>
            </a:r>
            <a:r>
              <a:rPr lang="en-US" dirty="0" err="1"/>
              <a:t>model_ibu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missing_ibu$IBU</a:t>
            </a:r>
            <a:r>
              <a:rPr lang="en-US" dirty="0"/>
              <a:t> &lt;- round(</a:t>
            </a:r>
            <a:r>
              <a:rPr lang="en-US" dirty="0" err="1"/>
              <a:t>exp</a:t>
            </a:r>
            <a:r>
              <a:rPr lang="en-US" dirty="0"/>
              <a:t>(predict(</a:t>
            </a:r>
            <a:r>
              <a:rPr lang="en-US" dirty="0" err="1"/>
              <a:t>model_ibu,missing_ibu</a:t>
            </a:r>
            <a:r>
              <a:rPr lang="en-US" dirty="0"/>
              <a:t>)),0)</a:t>
            </a:r>
          </a:p>
          <a:p>
            <a:endParaRPr lang="en-US" dirty="0"/>
          </a:p>
          <a:p>
            <a:r>
              <a:rPr lang="en-US" dirty="0" err="1"/>
              <a:t>imputed_df</a:t>
            </a:r>
            <a:r>
              <a:rPr lang="en-US" dirty="0"/>
              <a:t> &lt;- </a:t>
            </a:r>
            <a:r>
              <a:rPr lang="en-US" dirty="0" err="1"/>
              <a:t>rbind</a:t>
            </a:r>
            <a:r>
              <a:rPr lang="en-US" dirty="0"/>
              <a:t>(</a:t>
            </a:r>
            <a:r>
              <a:rPr lang="en-US" dirty="0" err="1"/>
              <a:t>non_missing_ibu,missing_ibu</a:t>
            </a:r>
            <a:r>
              <a:rPr lang="en-US" dirty="0"/>
              <a:t>)</a:t>
            </a:r>
          </a:p>
          <a:p>
            <a:r>
              <a:rPr lang="en-US" dirty="0" err="1"/>
              <a:t>imputed_df$imputed</a:t>
            </a:r>
            <a:r>
              <a:rPr lang="en-US" dirty="0"/>
              <a:t> &lt;- </a:t>
            </a:r>
            <a:r>
              <a:rPr lang="en-US" dirty="0" err="1"/>
              <a:t>as.factor</a:t>
            </a:r>
            <a:r>
              <a:rPr lang="en-US" dirty="0"/>
              <a:t>(</a:t>
            </a:r>
            <a:r>
              <a:rPr lang="en-US" dirty="0" err="1"/>
              <a:t>imputed_df$imputed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imputed_df</a:t>
            </a:r>
            <a:r>
              <a:rPr lang="en-US" dirty="0"/>
              <a:t>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ABV,y</a:t>
            </a:r>
            <a:r>
              <a:rPr lang="en-US" dirty="0"/>
              <a:t>=</a:t>
            </a:r>
            <a:r>
              <a:rPr lang="en-US" dirty="0" err="1"/>
              <a:t>IBU,color</a:t>
            </a:r>
            <a:r>
              <a:rPr lang="en-US" dirty="0"/>
              <a:t>=imputed))+</a:t>
            </a:r>
          </a:p>
          <a:p>
            <a:r>
              <a:rPr lang="en-US" dirty="0"/>
              <a:t>               </a:t>
            </a:r>
            <a:r>
              <a:rPr lang="en-US" dirty="0" err="1"/>
              <a:t>geom_point</a:t>
            </a:r>
            <a:r>
              <a:rPr lang="en-US" dirty="0"/>
              <a:t>()+</a:t>
            </a:r>
            <a:r>
              <a:rPr lang="en-US" dirty="0" err="1"/>
              <a:t>ggtitle</a:t>
            </a:r>
            <a:r>
              <a:rPr lang="en-US" dirty="0"/>
              <a:t>("ABV Vs IBU") + </a:t>
            </a:r>
          </a:p>
          <a:p>
            <a:r>
              <a:rPr lang="en-US" dirty="0"/>
              <a:t>             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=0.3))+  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=0.6,size=8),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axis.text.y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=0.2,size=6),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33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abv_by_states</a:t>
            </a:r>
            <a:r>
              <a:rPr lang="en-US" dirty="0"/>
              <a:t> &lt;- </a:t>
            </a:r>
            <a:r>
              <a:rPr lang="en-US" dirty="0" err="1"/>
              <a:t>imputed_df</a:t>
            </a:r>
            <a:r>
              <a:rPr lang="en-US" dirty="0"/>
              <a:t> %&gt;% select(</a:t>
            </a:r>
            <a:r>
              <a:rPr lang="en-US" dirty="0" err="1"/>
              <a:t>State,ABV</a:t>
            </a:r>
            <a:r>
              <a:rPr lang="en-US" dirty="0"/>
              <a:t>) %&gt;% </a:t>
            </a:r>
            <a:r>
              <a:rPr lang="en-US" dirty="0" err="1"/>
              <a:t>group_by</a:t>
            </a:r>
            <a:r>
              <a:rPr lang="en-US" dirty="0"/>
              <a:t>(State) %&gt;%  </a:t>
            </a:r>
            <a:r>
              <a:rPr lang="en-US" dirty="0" err="1"/>
              <a:t>summarise</a:t>
            </a:r>
            <a:r>
              <a:rPr lang="en-US" dirty="0"/>
              <a:t>(Median=</a:t>
            </a:r>
            <a:r>
              <a:rPr lang="en-US" dirty="0" err="1"/>
              <a:t>as.numeric</a:t>
            </a:r>
            <a:r>
              <a:rPr lang="en-US" dirty="0"/>
              <a:t>(median(ABV))) %&gt;% arrange(</a:t>
            </a:r>
            <a:r>
              <a:rPr lang="en-US" dirty="0" err="1"/>
              <a:t>desc</a:t>
            </a:r>
            <a:r>
              <a:rPr lang="en-US" dirty="0"/>
              <a:t>(Median))</a:t>
            </a:r>
          </a:p>
          <a:p>
            <a:endParaRPr lang="en-US" dirty="0"/>
          </a:p>
          <a:p>
            <a:r>
              <a:rPr lang="en-US" dirty="0" err="1"/>
              <a:t>abv_by_states$State</a:t>
            </a:r>
            <a:r>
              <a:rPr lang="en-US" dirty="0"/>
              <a:t> &lt;- factor(</a:t>
            </a:r>
            <a:r>
              <a:rPr lang="en-US" dirty="0" err="1"/>
              <a:t>abv_by_states$State</a:t>
            </a:r>
            <a:r>
              <a:rPr lang="en-US" dirty="0"/>
              <a:t>, levels = </a:t>
            </a:r>
            <a:r>
              <a:rPr lang="en-US" dirty="0" err="1"/>
              <a:t>abv_by_states$State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abv_by_states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(x=State, y=Median)) + </a:t>
            </a:r>
          </a:p>
          <a:p>
            <a:r>
              <a:rPr lang="en-US" dirty="0"/>
              <a:t>  </a:t>
            </a:r>
            <a:r>
              <a:rPr lang="en-US" dirty="0" err="1"/>
              <a:t>geom_bar</a:t>
            </a:r>
            <a:r>
              <a:rPr lang="en-US" dirty="0"/>
              <a:t>(stat="identity", width=.8, fill="tomato3") + </a:t>
            </a:r>
          </a:p>
          <a:p>
            <a:r>
              <a:rPr lang="en-US" dirty="0"/>
              <a:t>  labs(title="Ordered Bar Chart", </a:t>
            </a:r>
          </a:p>
          <a:p>
            <a:r>
              <a:rPr lang="en-US" dirty="0"/>
              <a:t>       subtitle="Median ABV Vs State", </a:t>
            </a:r>
          </a:p>
          <a:p>
            <a:r>
              <a:rPr lang="en-US" dirty="0"/>
              <a:t>       caption="Beer Analysis") + </a:t>
            </a:r>
          </a:p>
          <a:p>
            <a:r>
              <a:rPr lang="en-US" dirty="0"/>
              <a:t>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ibu_by_states</a:t>
            </a:r>
            <a:r>
              <a:rPr lang="en-US" dirty="0"/>
              <a:t> &lt;- </a:t>
            </a:r>
            <a:r>
              <a:rPr lang="en-US" dirty="0" err="1"/>
              <a:t>imputed_df</a:t>
            </a:r>
            <a:r>
              <a:rPr lang="en-US" dirty="0"/>
              <a:t> %&gt;% select(</a:t>
            </a:r>
            <a:r>
              <a:rPr lang="en-US" dirty="0" err="1"/>
              <a:t>State,IBU</a:t>
            </a:r>
            <a:r>
              <a:rPr lang="en-US" dirty="0"/>
              <a:t>) %&gt;% </a:t>
            </a:r>
            <a:r>
              <a:rPr lang="en-US" dirty="0" err="1"/>
              <a:t>group_by</a:t>
            </a:r>
            <a:r>
              <a:rPr lang="en-US" dirty="0"/>
              <a:t>(State) %&gt;%  </a:t>
            </a:r>
            <a:r>
              <a:rPr lang="en-US" dirty="0" err="1"/>
              <a:t>summarise</a:t>
            </a:r>
            <a:r>
              <a:rPr lang="en-US" dirty="0"/>
              <a:t>(Median=</a:t>
            </a:r>
            <a:r>
              <a:rPr lang="en-US" dirty="0" err="1"/>
              <a:t>as.numeric</a:t>
            </a:r>
            <a:r>
              <a:rPr lang="en-US" dirty="0"/>
              <a:t>(median(IBU))) %&gt;% arrange(</a:t>
            </a:r>
            <a:r>
              <a:rPr lang="en-US" dirty="0" err="1"/>
              <a:t>desc</a:t>
            </a:r>
            <a:r>
              <a:rPr lang="en-US" dirty="0"/>
              <a:t>(Median))</a:t>
            </a:r>
          </a:p>
          <a:p>
            <a:endParaRPr lang="en-US" dirty="0"/>
          </a:p>
          <a:p>
            <a:r>
              <a:rPr lang="en-US" dirty="0" err="1"/>
              <a:t>ibu_by_states$State</a:t>
            </a:r>
            <a:r>
              <a:rPr lang="en-US" dirty="0"/>
              <a:t> &lt;- factor(</a:t>
            </a:r>
            <a:r>
              <a:rPr lang="en-US" dirty="0" err="1"/>
              <a:t>ibu_by_states$State</a:t>
            </a:r>
            <a:r>
              <a:rPr lang="en-US" dirty="0"/>
              <a:t>, levels = </a:t>
            </a:r>
            <a:r>
              <a:rPr lang="en-US" dirty="0" err="1"/>
              <a:t>ibu_by_states$State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ibu_by_states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(x=State, y=Median)) + </a:t>
            </a:r>
          </a:p>
          <a:p>
            <a:r>
              <a:rPr lang="en-US" dirty="0"/>
              <a:t>  </a:t>
            </a:r>
            <a:r>
              <a:rPr lang="en-US" dirty="0" err="1"/>
              <a:t>geom_bar</a:t>
            </a:r>
            <a:r>
              <a:rPr lang="en-US" dirty="0"/>
              <a:t>(stat="identity", width=.8, fill="tomato3") + </a:t>
            </a:r>
          </a:p>
          <a:p>
            <a:r>
              <a:rPr lang="en-US" dirty="0"/>
              <a:t>  labs(title="Ordered Bar Chart", </a:t>
            </a:r>
          </a:p>
          <a:p>
            <a:r>
              <a:rPr lang="en-US" dirty="0"/>
              <a:t>       subtitle="Median IBU Vs State", </a:t>
            </a:r>
          </a:p>
          <a:p>
            <a:r>
              <a:rPr lang="en-US" dirty="0"/>
              <a:t>       caption="Beer Analysis") + </a:t>
            </a:r>
          </a:p>
          <a:p>
            <a:r>
              <a:rPr lang="en-US" dirty="0"/>
              <a:t>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26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imputed_df</a:t>
            </a:r>
            <a:r>
              <a:rPr lang="en-US" dirty="0"/>
              <a:t>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(y=</a:t>
            </a:r>
            <a:r>
              <a:rPr lang="en-US" dirty="0" err="1"/>
              <a:t>ABV,x</a:t>
            </a:r>
            <a:r>
              <a:rPr lang="en-US" dirty="0"/>
              <a:t>=State)) +</a:t>
            </a:r>
          </a:p>
          <a:p>
            <a:r>
              <a:rPr lang="en-US" dirty="0"/>
              <a:t>               </a:t>
            </a:r>
            <a:r>
              <a:rPr lang="en-US" dirty="0" err="1"/>
              <a:t>geom_boxplot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(fill=State), alpha=0.8,show.legend = FALSE) + </a:t>
            </a:r>
          </a:p>
          <a:p>
            <a:r>
              <a:rPr lang="en-US" dirty="0"/>
              <a:t>               labs(title="Alcohol Content", </a:t>
            </a:r>
          </a:p>
          <a:p>
            <a:r>
              <a:rPr lang="en-US" dirty="0"/>
              <a:t>               caption="Beer Analysis") + </a:t>
            </a:r>
          </a:p>
          <a:p>
            <a:r>
              <a:rPr lang="en-US" dirty="0"/>
              <a:t>             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           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           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imputed_df</a:t>
            </a:r>
            <a:r>
              <a:rPr lang="en-US" dirty="0"/>
              <a:t>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(x=ABV)) +</a:t>
            </a:r>
          </a:p>
          <a:p>
            <a:r>
              <a:rPr lang="en-US" dirty="0"/>
              <a:t>               </a:t>
            </a:r>
            <a:r>
              <a:rPr lang="en-US" dirty="0" err="1"/>
              <a:t>geom_density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(fill=State), alpha=0.8) + </a:t>
            </a:r>
          </a:p>
          <a:p>
            <a:r>
              <a:rPr lang="en-US" dirty="0"/>
              <a:t>               labs(title="Density Plot", </a:t>
            </a:r>
          </a:p>
          <a:p>
            <a:r>
              <a:rPr lang="en-US" dirty="0"/>
              <a:t>               caption="Beer Analysis") + </a:t>
            </a:r>
          </a:p>
          <a:p>
            <a:r>
              <a:rPr lang="en-US" dirty="0"/>
              <a:t>             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           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           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7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18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61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67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66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51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1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74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65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5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84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066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4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70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82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93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CE003-8C3A-2E4A-8ED5-DB534F1F7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838476"/>
            <a:ext cx="8825658" cy="2171184"/>
          </a:xfrm>
        </p:spPr>
        <p:txBody>
          <a:bodyPr/>
          <a:lstStyle/>
          <a:p>
            <a:r>
              <a:rPr lang="en-US" sz="4800" dirty="0"/>
              <a:t>MSDS-6306-Fall-2019</a:t>
            </a:r>
            <a:br>
              <a:rPr lang="en-US" sz="4800" dirty="0"/>
            </a:br>
            <a:r>
              <a:rPr lang="en-US" sz="3600" dirty="0"/>
              <a:t>Case Study 01 - Beer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59E7FE-C338-BE4F-9D47-BA86DFA057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Sachin Chavan</a:t>
            </a:r>
          </a:p>
          <a:p>
            <a:r>
              <a:rPr lang="en-US" cap="none" dirty="0"/>
              <a:t>Jordan </a:t>
            </a:r>
            <a:r>
              <a:rPr lang="en-US" cap="none" dirty="0" err="1"/>
              <a:t>Salsman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306060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63D47-5F44-6A48-AC7E-0A16DD646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IBU Vs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FE31B-B6D8-E24C-A8E6-DA2FEBD3B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014" y="2495360"/>
            <a:ext cx="7315201" cy="36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75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33416-41A1-AC46-8EA5-693EC44EE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by Alcohol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DC473C-9364-064C-A97A-4DC8FD6DE8F7}"/>
              </a:ext>
            </a:extLst>
          </p:cNvPr>
          <p:cNvSpPr txBox="1"/>
          <p:nvPr/>
        </p:nvSpPr>
        <p:spPr>
          <a:xfrm>
            <a:off x="918465" y="2456838"/>
            <a:ext cx="2384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of Colorado has maximum alcoholic content with ABV=0.128.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C4D9A4-BC2F-A844-8398-214F54CF7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234" y="2456838"/>
            <a:ext cx="7694612" cy="425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60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7A840-3300-C74B-89A8-B8A50613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by bitterness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A15DF-620A-FE40-A44B-B0F2607B3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308" y="2403884"/>
            <a:ext cx="9138332" cy="4102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790411-1E70-B843-971F-AC73552F533D}"/>
              </a:ext>
            </a:extLst>
          </p:cNvPr>
          <p:cNvSpPr txBox="1"/>
          <p:nvPr/>
        </p:nvSpPr>
        <p:spPr>
          <a:xfrm>
            <a:off x="484711" y="2585792"/>
            <a:ext cx="2384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of Colorado consumes most bitter beer with IBU=157</a:t>
            </a:r>
          </a:p>
        </p:txBody>
      </p:sp>
    </p:spTree>
    <p:extLst>
      <p:ext uri="{BB962C8B-B14F-4D97-AF65-F5344CB8AC3E}">
        <p14:creationId xmlns:p14="http://schemas.microsoft.com/office/powerpoint/2010/main" val="4214099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A5B05-5CDB-D149-8D81-8107B1FF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the ABV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502C3-F136-784C-B353-51DE357DE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92" y="2544263"/>
            <a:ext cx="5419318" cy="1830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3705C3-544F-C849-8B5F-8611929F5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884" y="2544263"/>
            <a:ext cx="5441883" cy="1906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D96432-851E-9748-A446-9AE2A5ABC8F3}"/>
              </a:ext>
            </a:extLst>
          </p:cNvPr>
          <p:cNvSpPr txBox="1"/>
          <p:nvPr/>
        </p:nvSpPr>
        <p:spPr>
          <a:xfrm>
            <a:off x="489886" y="4909667"/>
            <a:ext cx="5492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 per box plot Alcohol content varies by state, </a:t>
            </a:r>
          </a:p>
          <a:p>
            <a:r>
              <a:rPr lang="en-US" sz="1600" dirty="0"/>
              <a:t>Colorado is the state with highest alcohol content</a:t>
            </a:r>
          </a:p>
          <a:p>
            <a:r>
              <a:rPr lang="en-US" sz="1600" dirty="0"/>
              <a:t>And Delaware is the lowest alcohol content. </a:t>
            </a:r>
          </a:p>
          <a:p>
            <a:r>
              <a:rPr lang="en-US" sz="1600" dirty="0"/>
              <a:t>Overall Distribution of ABV is slightly right skewed as per histogram above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16748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B1443-C74B-E14E-B5A8-0A333606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IPAs Vs Other Ale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F3728-B6AF-494F-85B7-57C3377FA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976" y="2438499"/>
            <a:ext cx="6234416" cy="408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50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362E7-8112-B24D-895A-06492FBB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Modeling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296D5607-2F06-BF49-8CF2-AC0629156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496" y="2493377"/>
            <a:ext cx="6523599" cy="402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BBFE13-06FC-324A-A91D-66F3436CF6DD}"/>
              </a:ext>
            </a:extLst>
          </p:cNvPr>
          <p:cNvSpPr txBox="1"/>
          <p:nvPr/>
        </p:nvSpPr>
        <p:spPr>
          <a:xfrm>
            <a:off x="934095" y="2493377"/>
            <a:ext cx="35478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Predict IPA or Ale using ABV and IBU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K=5 is the max number of neighbors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 accuracy is 82.55%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Sensitivity is 85.96% (Ale)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Specificity is 77.18% (IPA)</a:t>
            </a:r>
          </a:p>
        </p:txBody>
      </p:sp>
    </p:spTree>
    <p:extLst>
      <p:ext uri="{BB962C8B-B14F-4D97-AF65-F5344CB8AC3E}">
        <p14:creationId xmlns:p14="http://schemas.microsoft.com/office/powerpoint/2010/main" val="1248231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F8BF6-0C3C-6B4C-96F7-30A6A7985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classifier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C10DC9-47AF-0442-8C48-71F08C7A2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64712"/>
            <a:ext cx="10058400" cy="4023360"/>
          </a:xfrm>
        </p:spPr>
        <p:txBody>
          <a:bodyPr>
            <a:normAutofit fontScale="92500"/>
          </a:bodyPr>
          <a:lstStyle/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/>
              <a:t>Data set is relabeled into only beer color we can be sure of</a:t>
            </a:r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400" dirty="0"/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/>
              <a:t>Using ABV, IBU, and State to classify whether the beer is dark or light</a:t>
            </a:r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400" dirty="0"/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/>
              <a:t>Great marketing tool!</a:t>
            </a:r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400" dirty="0"/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/>
              <a:t>Predicts at 84.21% accuracy</a:t>
            </a:r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400" dirty="0"/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/>
              <a:t>Sensitivity is 97.30% (Light)</a:t>
            </a:r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400" dirty="0"/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/>
              <a:t>Specificity is 75.86% (Dark)</a:t>
            </a:r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01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5916-EEF0-B54B-B93F-8EEB9323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7E31286-6E43-D549-BE91-8480D1BE9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197" y="2451173"/>
            <a:ext cx="652359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61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6792A-6390-4648-BE50-B3EC9DD76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19D49-58BF-4145-B1F9-C5FCCC9B1266}"/>
              </a:ext>
            </a:extLst>
          </p:cNvPr>
          <p:cNvSpPr txBox="1"/>
          <p:nvPr/>
        </p:nvSpPr>
        <p:spPr>
          <a:xfrm>
            <a:off x="1041009" y="2841674"/>
            <a:ext cx="79512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Following are insights from analysis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evidence that data is missing at random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appears to be geographic clustering of median ABV and IBU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beers have moderate Alcohol content (5 to 6.7%)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evidence of linear relationship between IBU and ABV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8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C52D-A34C-0643-846F-278CECC8B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Beer </a:t>
            </a:r>
            <a:r>
              <a:rPr lang="en-US" dirty="0" err="1"/>
              <a:t>DataSet</a:t>
            </a:r>
            <a:br>
              <a:rPr lang="en-US" dirty="0"/>
            </a:br>
            <a:r>
              <a:rPr lang="en-US" sz="2000" dirty="0"/>
              <a:t>what is in there</a:t>
            </a:r>
            <a:r>
              <a:rPr lang="en-US" sz="2000" dirty="0">
                <a:latin typeface="Andale Mono" panose="020B0509000000000004" pitchFamily="49" charset="0"/>
              </a:rPr>
              <a:t>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101CD5-3308-E74D-8505-4CBB942B9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610649"/>
              </p:ext>
            </p:extLst>
          </p:nvPr>
        </p:nvGraphicFramePr>
        <p:xfrm>
          <a:off x="735083" y="3339322"/>
          <a:ext cx="3219270" cy="1213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635">
                  <a:extLst>
                    <a:ext uri="{9D8B030D-6E8A-4147-A177-3AD203B41FA5}">
                      <a16:colId xmlns:a16="http://schemas.microsoft.com/office/drawing/2014/main" val="3395517191"/>
                    </a:ext>
                  </a:extLst>
                </a:gridCol>
                <a:gridCol w="1609635">
                  <a:extLst>
                    <a:ext uri="{9D8B030D-6E8A-4147-A177-3AD203B41FA5}">
                      <a16:colId xmlns:a16="http://schemas.microsoft.com/office/drawing/2014/main" val="100780714"/>
                    </a:ext>
                  </a:extLst>
                </a:gridCol>
              </a:tblGrid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000379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Breweries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443088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47370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F3AFEB-4378-654A-9827-25A1F8882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55739"/>
              </p:ext>
            </p:extLst>
          </p:nvPr>
        </p:nvGraphicFramePr>
        <p:xfrm>
          <a:off x="735083" y="5150754"/>
          <a:ext cx="3219270" cy="1213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635">
                  <a:extLst>
                    <a:ext uri="{9D8B030D-6E8A-4147-A177-3AD203B41FA5}">
                      <a16:colId xmlns:a16="http://schemas.microsoft.com/office/drawing/2014/main" val="3395517191"/>
                    </a:ext>
                  </a:extLst>
                </a:gridCol>
                <a:gridCol w="1609635">
                  <a:extLst>
                    <a:ext uri="{9D8B030D-6E8A-4147-A177-3AD203B41FA5}">
                      <a16:colId xmlns:a16="http://schemas.microsoft.com/office/drawing/2014/main" val="100780714"/>
                    </a:ext>
                  </a:extLst>
                </a:gridCol>
              </a:tblGrid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000379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Beer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443088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Styles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4737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1CA2475-698F-B448-B77C-FDB73E61A430}"/>
              </a:ext>
            </a:extLst>
          </p:cNvPr>
          <p:cNvSpPr txBox="1"/>
          <p:nvPr/>
        </p:nvSpPr>
        <p:spPr>
          <a:xfrm>
            <a:off x="667894" y="2788773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Breweries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547A6-F4E0-8947-9DB3-BDFE6465A0F8}"/>
              </a:ext>
            </a:extLst>
          </p:cNvPr>
          <p:cNvSpPr txBox="1"/>
          <p:nvPr/>
        </p:nvSpPr>
        <p:spPr>
          <a:xfrm>
            <a:off x="735083" y="4703738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Beers dataset</a:t>
            </a:r>
          </a:p>
        </p:txBody>
      </p:sp>
      <p:pic>
        <p:nvPicPr>
          <p:cNvPr id="1026" name="Picture 2" descr="https://lh4.googleusercontent.com/OmvkXCICOVjZGG_SRMHTYIgoO2EukCXPWYz0IAuhFA3fq1bp-vEhRn88w0egYv-4mvReh53_LhFqFnRyx3_GE_xJKbv9w0HYOD2Pc6fxbyO-Koj9fLic7osOxiNl-ppy7TNZ">
            <a:extLst>
              <a:ext uri="{FF2B5EF4-FFF2-40B4-BE49-F238E27FC236}">
                <a16:creationId xmlns:a16="http://schemas.microsoft.com/office/drawing/2014/main" id="{C0FEB50F-1784-5B4E-BC76-00543507D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014" y="3158105"/>
            <a:ext cx="7327075" cy="261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054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17574-F2B4-2943-A476-EC8F4CE44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270" y="903950"/>
            <a:ext cx="8825659" cy="704088"/>
          </a:xfrm>
        </p:spPr>
        <p:txBody>
          <a:bodyPr/>
          <a:lstStyle/>
          <a:p>
            <a:r>
              <a:rPr lang="en-US" dirty="0"/>
              <a:t>Breweries per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4D462-9B65-A446-97F8-AE08EE242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837" y="2431562"/>
            <a:ext cx="8260625" cy="402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94CC3-D482-BE4A-95CB-04C3C49B2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  <a:br>
              <a:rPr lang="en-US" dirty="0"/>
            </a:br>
            <a:r>
              <a:rPr lang="en-US" sz="1800" dirty="0"/>
              <a:t>high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BA5D87-4CC7-3840-9253-50E5BEE97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507" y="2645663"/>
            <a:ext cx="8650431" cy="355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92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E6E4-4299-9C49-A82A-F9D3ACF3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  <a:br>
              <a:rPr lang="en-US" dirty="0"/>
            </a:br>
            <a:r>
              <a:rPr lang="en-US" sz="1800" dirty="0"/>
              <a:t>Pattern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7A8489-98D1-4A45-8434-31F2FB40A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22" y="2390739"/>
            <a:ext cx="8804031" cy="38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81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8784B41-15D8-8C4C-BC69-CA7089A99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  <a:br>
              <a:rPr lang="en-US" dirty="0"/>
            </a:br>
            <a:r>
              <a:rPr lang="en-US" sz="1800" dirty="0"/>
              <a:t>margin plot from VIM package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27BF2C-B38B-FE46-89CA-000FF31CE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634" y="2253327"/>
            <a:ext cx="8546123" cy="434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38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C0146-9274-6D4E-8FBC-1902EC039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  <a:br>
              <a:rPr lang="en-US" dirty="0"/>
            </a:br>
            <a:r>
              <a:rPr lang="en-US" sz="1800" dirty="0"/>
              <a:t>MCAR evidence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EB3399-B951-FA44-8F39-95CF916AA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231" y="2544396"/>
            <a:ext cx="7444154" cy="395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32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63BD-F168-684C-9A53-CF1C5496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7E980-CAFC-644A-BE5F-9ACBC128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403" y="2335867"/>
            <a:ext cx="3185835" cy="2365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97D88-6C80-6B44-965C-2E4F83C76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668" y="4701240"/>
            <a:ext cx="2906486" cy="18195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32A544-9CB8-1341-A7A0-C1A2000FA2E6}"/>
              </a:ext>
            </a:extLst>
          </p:cNvPr>
          <p:cNvSpPr txBox="1"/>
          <p:nvPr/>
        </p:nvSpPr>
        <p:spPr>
          <a:xfrm>
            <a:off x="100827" y="2500638"/>
            <a:ext cx="318709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Original Dataset has total 2410 </a:t>
            </a:r>
          </a:p>
          <a:p>
            <a:r>
              <a:rPr lang="en-US" sz="1400" dirty="0"/>
              <a:t>     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 of 2410, 62 records doesn’t</a:t>
            </a:r>
          </a:p>
          <a:p>
            <a:r>
              <a:rPr lang="en-US" sz="1400" dirty="0"/>
              <a:t>      have both IBU and ABV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These 62 records are deleted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943 records have IBU values </a:t>
            </a:r>
          </a:p>
          <a:p>
            <a:r>
              <a:rPr lang="en-US" sz="1400" dirty="0"/>
              <a:t>     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These values are imputed using</a:t>
            </a:r>
          </a:p>
          <a:p>
            <a:r>
              <a:rPr lang="en-US" sz="1400" dirty="0"/>
              <a:t>      simple linear regression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Log log transformation was</a:t>
            </a:r>
          </a:p>
          <a:p>
            <a:r>
              <a:rPr lang="en-US" sz="1400" dirty="0"/>
              <a:t>      used to build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Residual and </a:t>
            </a:r>
            <a:r>
              <a:rPr lang="en-US" sz="1400" dirty="0" err="1"/>
              <a:t>QQplot</a:t>
            </a:r>
            <a:r>
              <a:rPr lang="en-US" sz="1400" dirty="0"/>
              <a:t> on right</a:t>
            </a:r>
          </a:p>
          <a:p>
            <a:r>
              <a:rPr lang="en-US" sz="1400" dirty="0"/>
              <a:t>      side shows model assumptions</a:t>
            </a:r>
          </a:p>
          <a:p>
            <a:r>
              <a:rPr lang="en-US" sz="1400" dirty="0"/>
              <a:t>      on normality and constant</a:t>
            </a:r>
          </a:p>
          <a:p>
            <a:r>
              <a:rPr lang="en-US" sz="1400" dirty="0"/>
              <a:t>      variance are met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Final dataset contains 2348 </a:t>
            </a:r>
          </a:p>
          <a:p>
            <a:r>
              <a:rPr lang="en-US" sz="1400" dirty="0"/>
              <a:t>      records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E4CAE-F61F-9A4C-83FC-316B13B53C40}"/>
              </a:ext>
            </a:extLst>
          </p:cNvPr>
          <p:cNvSpPr txBox="1"/>
          <p:nvPr/>
        </p:nvSpPr>
        <p:spPr>
          <a:xfrm>
            <a:off x="4441371" y="2503714"/>
            <a:ext cx="1625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Original Scatterplot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09F9A6-18F3-C846-B280-D49F611A6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8214" y="2889638"/>
            <a:ext cx="3994565" cy="1428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9A6971-0A31-C449-A2D3-C6AD703B5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7418" y="4701240"/>
            <a:ext cx="4005361" cy="16780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D7E52B-3A7E-464C-89D5-7CA052605574}"/>
              </a:ext>
            </a:extLst>
          </p:cNvPr>
          <p:cNvSpPr txBox="1"/>
          <p:nvPr/>
        </p:nvSpPr>
        <p:spPr>
          <a:xfrm>
            <a:off x="3777418" y="4426875"/>
            <a:ext cx="3732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Scatterplot after imputation and transformation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8C2E6-27B3-DE45-93EA-F8D2D549BDB4}"/>
              </a:ext>
            </a:extLst>
          </p:cNvPr>
          <p:cNvSpPr txBox="1"/>
          <p:nvPr/>
        </p:nvSpPr>
        <p:spPr>
          <a:xfrm>
            <a:off x="3985846" y="6541477"/>
            <a:ext cx="1805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Correlation is .7533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899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F13F-50D6-9143-A80A-A5FD7702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ABV Vs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EBDAA-6B3E-D347-B595-41E655BDFB56}"/>
              </a:ext>
            </a:extLst>
          </p:cNvPr>
          <p:cNvSpPr txBox="1"/>
          <p:nvPr/>
        </p:nvSpPr>
        <p:spPr>
          <a:xfrm>
            <a:off x="2750966" y="6150347"/>
            <a:ext cx="9739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DC and Kentucky has highest median ABV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D07CEF-3914-3840-A4D9-0953DC977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062" y="2300556"/>
            <a:ext cx="7679292" cy="366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491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{F73803AD-CC66-3444-BA0D-68C2252E9165}tf10001076</Template>
  <TotalTime>10262</TotalTime>
  <Words>1599</Words>
  <Application>Microsoft Macintosh PowerPoint</Application>
  <PresentationFormat>Widescreen</PresentationFormat>
  <Paragraphs>205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Andale Mono</vt:lpstr>
      <vt:lpstr>Arial</vt:lpstr>
      <vt:lpstr>Calibri</vt:lpstr>
      <vt:lpstr>Century Gothic</vt:lpstr>
      <vt:lpstr>Wingdings 3</vt:lpstr>
      <vt:lpstr>Ion Boardroom</vt:lpstr>
      <vt:lpstr>MSDS-6306-Fall-2019 Case Study 01 - Beer Analysis</vt:lpstr>
      <vt:lpstr>Beer DataSet what is in there?</vt:lpstr>
      <vt:lpstr>Breweries per state</vt:lpstr>
      <vt:lpstr>Missing Data high level</vt:lpstr>
      <vt:lpstr>Missing Data Pattern</vt:lpstr>
      <vt:lpstr>Missing Data margin plot from VIM package </vt:lpstr>
      <vt:lpstr>Missing Data MCAR evidence</vt:lpstr>
      <vt:lpstr>Imputations</vt:lpstr>
      <vt:lpstr>Median ABV Vs State</vt:lpstr>
      <vt:lpstr>Median IBU Vs State</vt:lpstr>
      <vt:lpstr>States by Alcohol content</vt:lpstr>
      <vt:lpstr>States by bitterness</vt:lpstr>
      <vt:lpstr>Distribution of the ABV</vt:lpstr>
      <vt:lpstr>IPAs Vs Other Ale</vt:lpstr>
      <vt:lpstr>kNN Modeling</vt:lpstr>
      <vt:lpstr>Naive Bayes classifier </vt:lpstr>
      <vt:lpstr>ROC curve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Chavan, Sachin</cp:lastModifiedBy>
  <cp:revision>895</cp:revision>
  <dcterms:created xsi:type="dcterms:W3CDTF">2019-09-03T03:26:45Z</dcterms:created>
  <dcterms:modified xsi:type="dcterms:W3CDTF">2019-10-27T01:22:02Z</dcterms:modified>
</cp:coreProperties>
</file>